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2" r:id="rId3"/>
    <p:sldId id="290" r:id="rId4"/>
    <p:sldId id="303" r:id="rId5"/>
    <p:sldId id="308" r:id="rId6"/>
    <p:sldId id="309" r:id="rId7"/>
    <p:sldId id="310" r:id="rId8"/>
    <p:sldId id="291" r:id="rId9"/>
    <p:sldId id="292" r:id="rId10"/>
    <p:sldId id="304" r:id="rId11"/>
    <p:sldId id="307" r:id="rId12"/>
    <p:sldId id="306" r:id="rId13"/>
    <p:sldId id="305" r:id="rId14"/>
    <p:sldId id="273" r:id="rId15"/>
  </p:sldIdLst>
  <p:sldSz cx="9144000" cy="5143500" type="screen16x9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ECFF"/>
    <a:srgbClr val="99CCFF"/>
    <a:srgbClr val="FF0000"/>
    <a:srgbClr val="CC0000"/>
    <a:srgbClr val="00703C"/>
    <a:srgbClr val="EA6A20"/>
    <a:srgbClr val="F7E8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03" autoAdjust="0"/>
    <p:restoredTop sz="94643" autoAdjust="0"/>
  </p:normalViewPr>
  <p:slideViewPr>
    <p:cSldViewPr>
      <p:cViewPr varScale="1">
        <p:scale>
          <a:sx n="109" d="100"/>
          <a:sy n="109" d="100"/>
        </p:scale>
        <p:origin x="235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-2520" y="-78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367" cy="461489"/>
          </a:xfrm>
          <a:prstGeom prst="rect">
            <a:avLst/>
          </a:prstGeom>
        </p:spPr>
        <p:txBody>
          <a:bodyPr vert="horz" lIns="90270" tIns="45135" rIns="90270" bIns="4513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456" y="0"/>
            <a:ext cx="3037366" cy="461489"/>
          </a:xfrm>
          <a:prstGeom prst="rect">
            <a:avLst/>
          </a:prstGeom>
        </p:spPr>
        <p:txBody>
          <a:bodyPr vert="horz" lIns="90270" tIns="45135" rIns="90270" bIns="45135" rtlCol="0"/>
          <a:lstStyle>
            <a:lvl1pPr algn="r">
              <a:defRPr sz="1200"/>
            </a:lvl1pPr>
          </a:lstStyle>
          <a:p>
            <a:fld id="{85292355-EE37-4EC4-90EC-568BAF79238D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7038" y="692150"/>
            <a:ext cx="6157912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270" tIns="45135" rIns="90270" bIns="4513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567" y="4386506"/>
            <a:ext cx="5609267" cy="4156549"/>
          </a:xfrm>
          <a:prstGeom prst="rect">
            <a:avLst/>
          </a:prstGeom>
        </p:spPr>
        <p:txBody>
          <a:bodyPr vert="horz" lIns="90270" tIns="45135" rIns="90270" bIns="45135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3012"/>
            <a:ext cx="3037367" cy="461489"/>
          </a:xfrm>
          <a:prstGeom prst="rect">
            <a:avLst/>
          </a:prstGeom>
        </p:spPr>
        <p:txBody>
          <a:bodyPr vert="horz" lIns="90270" tIns="45135" rIns="90270" bIns="4513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456" y="8773012"/>
            <a:ext cx="3037366" cy="461489"/>
          </a:xfrm>
          <a:prstGeom prst="rect">
            <a:avLst/>
          </a:prstGeom>
        </p:spPr>
        <p:txBody>
          <a:bodyPr vert="horz" lIns="90270" tIns="45135" rIns="90270" bIns="45135" rtlCol="0" anchor="b"/>
          <a:lstStyle>
            <a:lvl1pPr algn="r">
              <a:defRPr sz="1200"/>
            </a:lvl1pPr>
          </a:lstStyle>
          <a:p>
            <a:fld id="{02FA1B3D-2C4A-421D-85A5-3C241C517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70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A1B3D-2C4A-421D-85A5-3C241C517A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91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4781794"/>
            <a:ext cx="9144000" cy="361705"/>
            <a:chOff x="0" y="4781794"/>
            <a:chExt cx="9144000" cy="361705"/>
          </a:xfrm>
        </p:grpSpPr>
        <p:sp>
          <p:nvSpPr>
            <p:cNvPr id="17" name="Date Placeholder 3"/>
            <p:cNvSpPr txBox="1">
              <a:spLocks/>
            </p:cNvSpPr>
            <p:nvPr userDrawn="1"/>
          </p:nvSpPr>
          <p:spPr>
            <a:xfrm>
              <a:off x="0" y="4781794"/>
              <a:ext cx="9144000" cy="361705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C   PER</a:t>
              </a:r>
              <a:endParaRPr lang="en-US" dirty="0"/>
            </a:p>
          </p:txBody>
        </p:sp>
        <p:pic>
          <p:nvPicPr>
            <p:cNvPr id="18" name="Picture 17" descr="C:\Users\DANS\Google Drive\03 Private\CAPER Logo Test 4.jpg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844025"/>
              <a:ext cx="273050" cy="217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 12"/>
          <p:cNvGrpSpPr>
            <a:grpSpLocks noChangeAspect="1"/>
          </p:cNvGrpSpPr>
          <p:nvPr userDrawn="1"/>
        </p:nvGrpSpPr>
        <p:grpSpPr>
          <a:xfrm rot="5400000">
            <a:off x="7857661" y="3859588"/>
            <a:ext cx="1289764" cy="1282914"/>
            <a:chOff x="5769181" y="137839"/>
            <a:chExt cx="3162729" cy="2433911"/>
          </a:xfrm>
        </p:grpSpPr>
        <p:sp>
          <p:nvSpPr>
            <p:cNvPr id="14" name="Diagonal Stripe 13"/>
            <p:cNvSpPr/>
            <p:nvPr userDrawn="1"/>
          </p:nvSpPr>
          <p:spPr>
            <a:xfrm rot="5400000">
              <a:off x="7337769" y="-43760"/>
              <a:ext cx="1411983" cy="1776299"/>
            </a:xfrm>
            <a:prstGeom prst="diagStripe">
              <a:avLst>
                <a:gd name="adj" fmla="val 60420"/>
              </a:avLst>
            </a:prstGeom>
            <a:solidFill>
              <a:srgbClr val="EA6A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" name="Diagonal Stripe 14"/>
            <p:cNvSpPr/>
            <p:nvPr userDrawn="1"/>
          </p:nvSpPr>
          <p:spPr>
            <a:xfrm rot="5400000">
              <a:off x="6722373" y="-112857"/>
              <a:ext cx="1958841" cy="2460233"/>
            </a:xfrm>
            <a:prstGeom prst="diagStripe">
              <a:avLst>
                <a:gd name="adj" fmla="val 70830"/>
              </a:avLst>
            </a:prstGeom>
            <a:solidFill>
              <a:srgbClr val="007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" name="Diagonal Stripe 15"/>
            <p:cNvSpPr/>
            <p:nvPr userDrawn="1"/>
          </p:nvSpPr>
          <p:spPr>
            <a:xfrm rot="5400000">
              <a:off x="6133871" y="-226290"/>
              <a:ext cx="2433350" cy="3162729"/>
            </a:xfrm>
            <a:prstGeom prst="diagStripe">
              <a:avLst>
                <a:gd name="adj" fmla="val 77604"/>
              </a:avLst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8792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8" name="Picture 7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4923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8" name="Picture 7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79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4772161"/>
            <a:ext cx="9144000" cy="361705"/>
            <a:chOff x="0" y="4781794"/>
            <a:chExt cx="9144000" cy="361705"/>
          </a:xfrm>
        </p:grpSpPr>
        <p:sp>
          <p:nvSpPr>
            <p:cNvPr id="18" name="Date Placeholder 3"/>
            <p:cNvSpPr txBox="1">
              <a:spLocks/>
            </p:cNvSpPr>
            <p:nvPr userDrawn="1"/>
          </p:nvSpPr>
          <p:spPr>
            <a:xfrm>
              <a:off x="0" y="4781794"/>
              <a:ext cx="9144000" cy="361705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C   PER</a:t>
              </a:r>
              <a:endParaRPr lang="en-US" dirty="0"/>
            </a:p>
          </p:txBody>
        </p:sp>
        <p:pic>
          <p:nvPicPr>
            <p:cNvPr id="19" name="Picture 18" descr="C:\Users\DANS\Google Drive\03 Private\CAPER Logo Test 4.jpg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844025"/>
              <a:ext cx="273050" cy="217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 12"/>
          <p:cNvGrpSpPr>
            <a:grpSpLocks noChangeAspect="1"/>
          </p:cNvGrpSpPr>
          <p:nvPr userDrawn="1"/>
        </p:nvGrpSpPr>
        <p:grpSpPr>
          <a:xfrm rot="5400000">
            <a:off x="7857661" y="3859588"/>
            <a:ext cx="1289764" cy="1282914"/>
            <a:chOff x="5769181" y="137839"/>
            <a:chExt cx="3162729" cy="2433911"/>
          </a:xfrm>
        </p:grpSpPr>
        <p:sp>
          <p:nvSpPr>
            <p:cNvPr id="14" name="Diagonal Stripe 13"/>
            <p:cNvSpPr/>
            <p:nvPr userDrawn="1"/>
          </p:nvSpPr>
          <p:spPr>
            <a:xfrm rot="5400000">
              <a:off x="7337769" y="-43760"/>
              <a:ext cx="1411983" cy="1776299"/>
            </a:xfrm>
            <a:prstGeom prst="diagStripe">
              <a:avLst>
                <a:gd name="adj" fmla="val 60420"/>
              </a:avLst>
            </a:prstGeom>
            <a:solidFill>
              <a:srgbClr val="EA6A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" name="Diagonal Stripe 14"/>
            <p:cNvSpPr/>
            <p:nvPr userDrawn="1"/>
          </p:nvSpPr>
          <p:spPr>
            <a:xfrm rot="5400000">
              <a:off x="6722373" y="-112857"/>
              <a:ext cx="1958841" cy="2460233"/>
            </a:xfrm>
            <a:prstGeom prst="diagStripe">
              <a:avLst>
                <a:gd name="adj" fmla="val 70830"/>
              </a:avLst>
            </a:prstGeom>
            <a:solidFill>
              <a:srgbClr val="007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" name="Diagonal Stripe 15"/>
            <p:cNvSpPr/>
            <p:nvPr userDrawn="1"/>
          </p:nvSpPr>
          <p:spPr>
            <a:xfrm rot="5400000">
              <a:off x="6133871" y="-226290"/>
              <a:ext cx="2433350" cy="3162729"/>
            </a:xfrm>
            <a:prstGeom prst="diagStripe">
              <a:avLst>
                <a:gd name="adj" fmla="val 77604"/>
              </a:avLst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0632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4781794"/>
            <a:ext cx="9144000" cy="361705"/>
            <a:chOff x="0" y="4781794"/>
            <a:chExt cx="9144000" cy="361705"/>
          </a:xfrm>
        </p:grpSpPr>
        <p:sp>
          <p:nvSpPr>
            <p:cNvPr id="10" name="Date Placeholder 3"/>
            <p:cNvSpPr txBox="1">
              <a:spLocks/>
            </p:cNvSpPr>
            <p:nvPr userDrawn="1"/>
          </p:nvSpPr>
          <p:spPr>
            <a:xfrm>
              <a:off x="0" y="4781794"/>
              <a:ext cx="9144000" cy="361705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C   PER</a:t>
              </a:r>
              <a:endParaRPr lang="en-US" dirty="0"/>
            </a:p>
          </p:txBody>
        </p:sp>
        <p:pic>
          <p:nvPicPr>
            <p:cNvPr id="11" name="Picture 10" descr="C:\Users\DANS\Google Drive\03 Private\CAPER Logo Test 4.jpg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844025"/>
              <a:ext cx="273050" cy="21797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74258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4781794"/>
            <a:ext cx="9144000" cy="361705"/>
            <a:chOff x="0" y="4781794"/>
            <a:chExt cx="9144000" cy="361705"/>
          </a:xfrm>
        </p:grpSpPr>
        <p:sp>
          <p:nvSpPr>
            <p:cNvPr id="11" name="Date Placeholder 3"/>
            <p:cNvSpPr txBox="1">
              <a:spLocks/>
            </p:cNvSpPr>
            <p:nvPr userDrawn="1"/>
          </p:nvSpPr>
          <p:spPr>
            <a:xfrm>
              <a:off x="0" y="4781794"/>
              <a:ext cx="9144000" cy="361705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C   PER</a:t>
              </a:r>
              <a:endParaRPr lang="en-US" dirty="0"/>
            </a:p>
          </p:txBody>
        </p:sp>
        <p:pic>
          <p:nvPicPr>
            <p:cNvPr id="12" name="Picture 11" descr="C:\Users\DANS\Google Drive\03 Private\CAPER Logo Test 4.jpg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844025"/>
              <a:ext cx="273050" cy="21797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42798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11" name="Picture 10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2090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7" name="Picture 6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4345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6" name="Picture 5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979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9" name="Picture 8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118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9" name="Picture 8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542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767262"/>
            <a:ext cx="9144000" cy="37623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1534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534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5E830-3C7C-4F15-AAD2-A34ED5297E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41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/>
          <p:cNvSpPr/>
          <p:nvPr/>
        </p:nvSpPr>
        <p:spPr>
          <a:xfrm rot="10800000">
            <a:off x="7192370" y="-560"/>
            <a:ext cx="1951630" cy="17015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Diagonal Stripe 6"/>
          <p:cNvSpPr/>
          <p:nvPr/>
        </p:nvSpPr>
        <p:spPr>
          <a:xfrm rot="5400000">
            <a:off x="7549859" y="-182159"/>
            <a:ext cx="1411983" cy="1776299"/>
          </a:xfrm>
          <a:prstGeom prst="diagStripe">
            <a:avLst>
              <a:gd name="adj" fmla="val 60420"/>
            </a:avLst>
          </a:prstGeom>
          <a:solidFill>
            <a:srgbClr val="EA6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Diagonal Stripe 7"/>
          <p:cNvSpPr/>
          <p:nvPr/>
        </p:nvSpPr>
        <p:spPr>
          <a:xfrm rot="5400000">
            <a:off x="6934463" y="-251256"/>
            <a:ext cx="1958841" cy="2460233"/>
          </a:xfrm>
          <a:prstGeom prst="diagStripe">
            <a:avLst>
              <a:gd name="adj" fmla="val 70830"/>
            </a:avLst>
          </a:prstGeom>
          <a:solidFill>
            <a:srgbClr val="007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Diagonal Stripe 8"/>
          <p:cNvSpPr/>
          <p:nvPr/>
        </p:nvSpPr>
        <p:spPr>
          <a:xfrm rot="5400000">
            <a:off x="6345961" y="-364689"/>
            <a:ext cx="2433350" cy="3162729"/>
          </a:xfrm>
          <a:prstGeom prst="diagStripe">
            <a:avLst>
              <a:gd name="adj" fmla="val 77604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52400" y="57150"/>
            <a:ext cx="5486400" cy="2028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/>
            <a:r>
              <a:rPr lang="en-US" sz="11500" dirty="0">
                <a:solidFill>
                  <a:srgbClr val="000000"/>
                </a:solidFill>
                <a:effectLst/>
                <a:latin typeface="Arial"/>
                <a:ea typeface="Adobe Gothic Std B"/>
              </a:rPr>
              <a:t>C   PER</a:t>
            </a:r>
            <a:endParaRPr lang="en-US" sz="2800" dirty="0">
              <a:effectLst/>
              <a:latin typeface="Times New Roman"/>
              <a:ea typeface="SimSun"/>
            </a:endParaRPr>
          </a:p>
        </p:txBody>
      </p:sp>
      <p:pic>
        <p:nvPicPr>
          <p:cNvPr id="11" name="Picture 10" descr="C:\Users\DANS\Google Drive\03 Private\CAPER Logo Test 4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5750"/>
            <a:ext cx="1647252" cy="131501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258445" y="1443279"/>
            <a:ext cx="8627110" cy="1285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/>
            <a:r>
              <a:rPr lang="en-US" sz="3600" b="1" dirty="0">
                <a:effectLst/>
                <a:latin typeface="Arial"/>
                <a:ea typeface="Adobe Gothic Std B"/>
              </a:rPr>
              <a:t>Center for Advanced Power Engineering Research</a:t>
            </a:r>
            <a:endParaRPr lang="en-US" sz="2000" dirty="0">
              <a:effectLst/>
              <a:latin typeface="Times New Roman"/>
              <a:ea typeface="SimSun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" y="2739551"/>
            <a:ext cx="8627110" cy="1863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/>
            <a:r>
              <a:rPr lang="en-US" sz="2000" b="1" dirty="0" smtClean="0">
                <a:latin typeface="Arial"/>
                <a:ea typeface="SimSun"/>
              </a:rPr>
              <a:t>Presented By:</a:t>
            </a:r>
          </a:p>
          <a:p>
            <a:pPr marL="0" marR="0" algn="ctr"/>
            <a:endParaRPr lang="en-US" sz="2000" b="1" dirty="0" smtClean="0">
              <a:latin typeface="Arial"/>
              <a:ea typeface="SimSun"/>
            </a:endParaRPr>
          </a:p>
          <a:p>
            <a:pPr marL="0" marR="0" algn="ctr"/>
            <a:r>
              <a:rPr lang="en-US" sz="2400" b="1" dirty="0" smtClean="0">
                <a:latin typeface="Arial"/>
                <a:ea typeface="SimSun"/>
              </a:rPr>
              <a:t>Morey Agnew</a:t>
            </a:r>
          </a:p>
          <a:p>
            <a:pPr marL="0" marR="0" algn="ctr"/>
            <a:endParaRPr lang="en-US" sz="2400" b="1" dirty="0" smtClean="0">
              <a:latin typeface="Arial"/>
              <a:ea typeface="SimSun"/>
            </a:endParaRPr>
          </a:p>
          <a:p>
            <a:pPr marL="0" marR="0" algn="ctr"/>
            <a:r>
              <a:rPr lang="en-US" sz="2000" b="1" dirty="0" smtClean="0">
                <a:latin typeface="Arial"/>
                <a:ea typeface="SimSun"/>
              </a:rPr>
              <a:t>Clemson University</a:t>
            </a:r>
          </a:p>
        </p:txBody>
      </p:sp>
    </p:spTree>
    <p:extLst>
      <p:ext uri="{BB962C8B-B14F-4D97-AF65-F5344CB8AC3E}">
        <p14:creationId xmlns:p14="http://schemas.microsoft.com/office/powerpoint/2010/main" val="254736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0374"/>
            <a:ext cx="81534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Substation 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88347" y="1071379"/>
            <a:ext cx="4267200" cy="3713926"/>
          </a:xfrm>
        </p:spPr>
        <p:txBody>
          <a:bodyPr>
            <a:noAutofit/>
          </a:bodyPr>
          <a:lstStyle/>
          <a:p>
            <a:r>
              <a:rPr lang="en-US" sz="2000" dirty="0" smtClean="0"/>
              <a:t>In </a:t>
            </a:r>
            <a:r>
              <a:rPr lang="en-US" sz="2000" dirty="0" smtClean="0"/>
              <a:t>this table we took Substation </a:t>
            </a:r>
            <a:r>
              <a:rPr lang="en-US" sz="2000" dirty="0" smtClean="0"/>
              <a:t>1 with a 20 mile radius </a:t>
            </a:r>
            <a:r>
              <a:rPr lang="en-US" sz="2000" dirty="0" smtClean="0"/>
              <a:t>to show </a:t>
            </a:r>
            <a:r>
              <a:rPr lang="en-US" sz="2000" dirty="0" smtClean="0"/>
              <a:t>all PV interconnection requests.</a:t>
            </a:r>
          </a:p>
          <a:p>
            <a:r>
              <a:rPr lang="en-US" sz="2000" dirty="0" smtClean="0"/>
              <a:t>All of the requests that are closest to a substation within a 20 mile radius of Substation 1 are summed together 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152695141"/>
              </p:ext>
            </p:extLst>
          </p:nvPr>
        </p:nvGraphicFramePr>
        <p:xfrm>
          <a:off x="454269" y="1067624"/>
          <a:ext cx="37908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740"/>
                <a:gridCol w="1239266"/>
                <a:gridCol w="1206818"/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Substation 1 (Feeder</a:t>
                      </a:r>
                      <a:r>
                        <a:rPr lang="en-US" baseline="0" dirty="0" smtClean="0"/>
                        <a:t> 01)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Connected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Pending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Residential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.272</a:t>
                      </a:r>
                      <a:r>
                        <a:rPr lang="en-US" baseline="0" dirty="0" smtClean="0"/>
                        <a:t> 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.107 MW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Commercial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.135 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.359 MW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Utility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21.45 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21.89 MW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21.87</a:t>
                      </a:r>
                      <a:r>
                        <a:rPr lang="en-US" baseline="0" dirty="0" smtClean="0"/>
                        <a:t> 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22.35</a:t>
                      </a:r>
                      <a:r>
                        <a:rPr lang="en-US" baseline="0" dirty="0" smtClean="0"/>
                        <a:t> MW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839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Vicinity of Substation 1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5" t="6819" r="8962" b="9091"/>
          <a:stretch/>
        </p:blipFill>
        <p:spPr>
          <a:xfrm>
            <a:off x="681557" y="895350"/>
            <a:ext cx="7704685" cy="3959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952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PV of West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558316"/>
              </p:ext>
            </p:extLst>
          </p:nvPr>
        </p:nvGraphicFramePr>
        <p:xfrm>
          <a:off x="457200" y="1079192"/>
          <a:ext cx="3790824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740"/>
                <a:gridCol w="1239266"/>
                <a:gridCol w="1206818"/>
              </a:tblGrid>
              <a:tr h="30480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in West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6720">
                <a:tc>
                  <a:txBody>
                    <a:bodyPr/>
                    <a:lstStyle/>
                    <a:p>
                      <a:r>
                        <a:rPr lang="en-US" dirty="0" smtClean="0"/>
                        <a:t>Type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Connected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Pending</a:t>
                      </a:r>
                      <a:endParaRPr lang="en-US" dirty="0"/>
                    </a:p>
                  </a:txBody>
                  <a:tcPr/>
                </a:tc>
              </a:tr>
              <a:tr h="426720">
                <a:tc>
                  <a:txBody>
                    <a:bodyPr/>
                    <a:lstStyle/>
                    <a:p>
                      <a:r>
                        <a:rPr lang="en-US" dirty="0" smtClean="0"/>
                        <a:t>Residential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9.15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1.17 </a:t>
                      </a:r>
                      <a:r>
                        <a:rPr lang="en-US" dirty="0" smtClean="0"/>
                        <a:t>MW</a:t>
                      </a:r>
                      <a:endParaRPr lang="en-US" dirty="0"/>
                    </a:p>
                  </a:txBody>
                  <a:tcPr/>
                </a:tc>
              </a:tr>
              <a:tr h="426720">
                <a:tc>
                  <a:txBody>
                    <a:bodyPr/>
                    <a:lstStyle/>
                    <a:p>
                      <a:r>
                        <a:rPr lang="en-US" dirty="0" smtClean="0"/>
                        <a:t>Commercial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5.44 </a:t>
                      </a:r>
                      <a:r>
                        <a:rPr lang="en-US" dirty="0" smtClean="0"/>
                        <a:t>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2.28 </a:t>
                      </a:r>
                      <a:r>
                        <a:rPr lang="en-US" dirty="0" smtClean="0"/>
                        <a:t>MW</a:t>
                      </a:r>
                      <a:endParaRPr lang="en-US" dirty="0"/>
                    </a:p>
                  </a:txBody>
                  <a:tcPr/>
                </a:tc>
              </a:tr>
              <a:tr h="426720">
                <a:tc>
                  <a:txBody>
                    <a:bodyPr/>
                    <a:lstStyle/>
                    <a:p>
                      <a:r>
                        <a:rPr lang="en-US" dirty="0" smtClean="0"/>
                        <a:t>Utility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140.1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288.8 MW</a:t>
                      </a:r>
                      <a:endParaRPr lang="en-US" dirty="0"/>
                    </a:p>
                  </a:txBody>
                  <a:tcPr/>
                </a:tc>
              </a:tr>
              <a:tr h="42672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154.7 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292.3 MW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07523" y="1079192"/>
            <a:ext cx="38079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</a:t>
            </a:r>
            <a:r>
              <a:rPr lang="en-US" sz="2000" dirty="0" smtClean="0"/>
              <a:t>this table the total </a:t>
            </a:r>
            <a:r>
              <a:rPr lang="en-US" sz="2000" dirty="0"/>
              <a:t>amount Power each type of request has in the Carolinas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0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Substation 1 Feeder 01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1026160"/>
            <a:ext cx="4038600" cy="1828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This percentage column in this table has a weight of 20% for connected and 80% pending since we are more interested in future connections.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297341571"/>
              </p:ext>
            </p:extLst>
          </p:nvPr>
        </p:nvGraphicFramePr>
        <p:xfrm>
          <a:off x="522845" y="1027430"/>
          <a:ext cx="4038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/>
                <a:gridCol w="20193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Percentage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Residential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5.0541%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Commercial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10.7771%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Utility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8.4158%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3330777"/>
            <a:ext cx="784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Observe that commercial sized facilities are most probable being connected in the Substation 1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information can be used by Distribution Planners when projecting future DER-PV facility connections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0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09550"/>
            <a:ext cx="8153400" cy="4572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Remarks/Future Research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23950"/>
            <a:ext cx="6553200" cy="2895600"/>
          </a:xfrm>
        </p:spPr>
        <p:txBody>
          <a:bodyPr>
            <a:normAutofit/>
          </a:bodyPr>
          <a:lstStyle/>
          <a:p>
            <a:pPr lvl="1"/>
            <a:r>
              <a:rPr lang="en-US" sz="1800" dirty="0" smtClean="0"/>
              <a:t>We will find a better way of estimating the weighted total of the percentages for better projected values of future DER-PV penetration scenarios.</a:t>
            </a:r>
          </a:p>
          <a:p>
            <a:pPr lvl="1"/>
            <a:r>
              <a:rPr lang="en-US" sz="1800" dirty="0" smtClean="0"/>
              <a:t>This better estimation of weighted total will be based off of many factors including; population of the area, available land, and the ratio of connected vs pending </a:t>
            </a:r>
            <a:r>
              <a:rPr lang="en-US" sz="1800" smtClean="0"/>
              <a:t>interconnection request. 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29857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Datasets Used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List of Substations</a:t>
            </a:r>
          </a:p>
          <a:p>
            <a:pPr lvl="1"/>
            <a:r>
              <a:rPr lang="en-US" sz="1600" dirty="0" smtClean="0"/>
              <a:t>This excel file has all the substations in the area but we only used Distribution type substations</a:t>
            </a:r>
          </a:p>
          <a:p>
            <a:r>
              <a:rPr lang="en-US" sz="2000" dirty="0" smtClean="0"/>
              <a:t>Interconnection Request</a:t>
            </a:r>
          </a:p>
          <a:p>
            <a:pPr lvl="1"/>
            <a:r>
              <a:rPr lang="en-US" sz="1600" dirty="0" smtClean="0"/>
              <a:t>This excel file has all of </a:t>
            </a:r>
            <a:r>
              <a:rPr lang="en-US" sz="1600" dirty="0"/>
              <a:t>the interconnection </a:t>
            </a:r>
            <a:r>
              <a:rPr lang="en-US" sz="1600" dirty="0" smtClean="0"/>
              <a:t>request but we are only interested in Distribution and Solar type requests that are in the Carolinas.</a:t>
            </a:r>
          </a:p>
          <a:p>
            <a:r>
              <a:rPr lang="en-US" sz="2000" dirty="0" smtClean="0"/>
              <a:t>To make the GIS maps we used a function inside the </a:t>
            </a:r>
            <a:r>
              <a:rPr lang="en-US" sz="2000" dirty="0" smtClean="0"/>
              <a:t>Sandia National </a:t>
            </a:r>
            <a:r>
              <a:rPr lang="en-US" sz="2000" dirty="0" smtClean="0"/>
              <a:t>Lab.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1782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Distribution Substation Locations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1" t="6736" r="8946" b="10196"/>
          <a:stretch/>
        </p:blipFill>
        <p:spPr>
          <a:xfrm>
            <a:off x="745236" y="895350"/>
            <a:ext cx="7577328" cy="3893907"/>
          </a:xfrm>
        </p:spPr>
      </p:pic>
    </p:spTree>
    <p:extLst>
      <p:ext uri="{BB962C8B-B14F-4D97-AF65-F5344CB8AC3E}">
        <p14:creationId xmlns:p14="http://schemas.microsoft.com/office/powerpoint/2010/main" val="232371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PV Interconnection Requests Locations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8" t="5935" r="7213" b="7007"/>
          <a:stretch/>
        </p:blipFill>
        <p:spPr>
          <a:xfrm>
            <a:off x="706581" y="895350"/>
            <a:ext cx="7654638" cy="3962400"/>
          </a:xfrm>
        </p:spPr>
      </p:pic>
      <p:sp>
        <p:nvSpPr>
          <p:cNvPr id="6" name="Oval 5"/>
          <p:cNvSpPr/>
          <p:nvPr/>
        </p:nvSpPr>
        <p:spPr>
          <a:xfrm>
            <a:off x="4038600" y="2343150"/>
            <a:ext cx="1600200" cy="1371600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19400" y="3486150"/>
            <a:ext cx="1295400" cy="99060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51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Charlotte Area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1" t="6736" r="8946" b="10196"/>
          <a:stretch/>
        </p:blipFill>
        <p:spPr>
          <a:xfrm>
            <a:off x="681559" y="895350"/>
            <a:ext cx="7704682" cy="3959352"/>
          </a:xfrm>
        </p:spPr>
      </p:pic>
    </p:spTree>
    <p:extLst>
      <p:ext uri="{BB962C8B-B14F-4D97-AF65-F5344CB8AC3E}">
        <p14:creationId xmlns:p14="http://schemas.microsoft.com/office/powerpoint/2010/main" val="9502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PV Interconnection Requests Locations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8" t="5935" r="7213" b="7007"/>
          <a:stretch/>
        </p:blipFill>
        <p:spPr>
          <a:xfrm>
            <a:off x="706581" y="895350"/>
            <a:ext cx="7654638" cy="3962400"/>
          </a:xfrm>
        </p:spPr>
      </p:pic>
      <p:sp>
        <p:nvSpPr>
          <p:cNvPr id="6" name="Oval 5"/>
          <p:cNvSpPr/>
          <p:nvPr/>
        </p:nvSpPr>
        <p:spPr>
          <a:xfrm>
            <a:off x="3124200" y="2495550"/>
            <a:ext cx="1066800" cy="1066800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059381" y="3486150"/>
            <a:ext cx="762000" cy="958373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88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Area with Smaller Population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1" t="6736" r="8946" b="10196"/>
          <a:stretch/>
        </p:blipFill>
        <p:spPr>
          <a:xfrm>
            <a:off x="681559" y="971550"/>
            <a:ext cx="7704682" cy="3959352"/>
          </a:xfrm>
        </p:spPr>
      </p:pic>
    </p:spTree>
    <p:extLst>
      <p:ext uri="{BB962C8B-B14F-4D97-AF65-F5344CB8AC3E}">
        <p14:creationId xmlns:p14="http://schemas.microsoft.com/office/powerpoint/2010/main" val="356836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Distance Formula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47750"/>
                <a:ext cx="8153400" cy="339447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just">
                  <a:buNone/>
                </a:pPr>
                <a:r>
                  <a:rPr lang="en-US" sz="1800" b="1" dirty="0" smtClean="0"/>
                  <a:t>Haversine Formula – Calculates the shortest distance over the earth’s surface. We need this to be able to find the distance between each PV </a:t>
                </a:r>
                <a:r>
                  <a:rPr lang="en-US" sz="1800" b="1" dirty="0"/>
                  <a:t>interconnection</a:t>
                </a:r>
                <a:r>
                  <a:rPr lang="en-US" sz="1800" b="1" dirty="0" smtClean="0"/>
                  <a:t> request and the substation to find out which substation it’s closest too. Then we matched each request to the substation it is closest to.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𝒍𝒐𝒏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𝒍𝒐𝒏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𝒍𝒐𝒏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𝒍𝒂𝒕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𝒍𝒂𝒕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𝒍𝒂𝒕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𝒔𝒊𝒏</m:t>
                              </m:r>
                            </m:e>
                            <m:sup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𝒍𝒂𝒕</m:t>
                                  </m:r>
                                </m:num>
                                <m:den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𝒄𝒐𝒔</m:t>
                      </m:r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𝒍𝒂𝒕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𝒄𝒐𝒔</m:t>
                      </m:r>
                      <m:d>
                        <m:d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𝒍𝒂𝒕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𝒔𝒊𝒏</m:t>
                              </m:r>
                            </m:e>
                            <m:sup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𝒍𝒐𝒏</m:t>
                                  </m:r>
                                </m:num>
                                <m:den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1800" b="1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𝒂𝒕𝒂𝒏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</m:rad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</m:rad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1800" b="1" dirty="0" smtClean="0"/>
              </a:p>
              <a:p>
                <a:pPr marL="0" indent="0" algn="just">
                  <a:buNone/>
                </a:pPr>
                <a:endParaRPr lang="en-US" sz="1800" b="1" dirty="0" smtClean="0"/>
              </a:p>
              <a:p>
                <a:r>
                  <a:rPr lang="en-US" sz="1800" dirty="0"/>
                  <a:t>W</a:t>
                </a:r>
                <a:r>
                  <a:rPr lang="en-US" sz="1800" dirty="0" smtClean="0"/>
                  <a:t>hen R equals the radius of the Earth, which is 3961miles</a:t>
                </a:r>
                <a:endParaRPr lang="en-US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47750"/>
                <a:ext cx="8153400" cy="3394472"/>
              </a:xfrm>
              <a:blipFill rotWithShape="0">
                <a:blip r:embed="rId2"/>
                <a:stretch>
                  <a:fillRect l="-448" t="-1436" r="-374" b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05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Vicinity Approach </a:t>
            </a:r>
            <a:endParaRPr lang="en-US" sz="2800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219285"/>
              </p:ext>
            </p:extLst>
          </p:nvPr>
        </p:nvGraphicFramePr>
        <p:xfrm>
          <a:off x="228600" y="1047750"/>
          <a:ext cx="85344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1066800"/>
                <a:gridCol w="1066800"/>
                <a:gridCol w="1066800"/>
                <a:gridCol w="1066800"/>
                <a:gridCol w="1066800"/>
                <a:gridCol w="1066800"/>
                <a:gridCol w="1066800"/>
              </a:tblGrid>
              <a:tr h="4994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Substation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Feeder</a:t>
                      </a:r>
                      <a:r>
                        <a:rPr lang="en-US" sz="1400" baseline="0" dirty="0" smtClean="0"/>
                        <a:t>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Residential</a:t>
                      </a:r>
                      <a:r>
                        <a:rPr lang="en-US" sz="1400" baseline="0" dirty="0" smtClean="0"/>
                        <a:t> (Conn)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Commercial (Conn)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Utility (Conn)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Residential</a:t>
                      </a:r>
                      <a:r>
                        <a:rPr lang="en-US" sz="1400" baseline="0" dirty="0" smtClean="0"/>
                        <a:t> (Pend)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Commercial</a:t>
                      </a:r>
                      <a:r>
                        <a:rPr lang="en-US" sz="1400" baseline="0" dirty="0" smtClean="0"/>
                        <a:t> (Pend)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Utility</a:t>
                      </a:r>
                      <a:r>
                        <a:rPr lang="en-US" sz="1400" baseline="0" dirty="0" smtClean="0"/>
                        <a:t> (Pend)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75.01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3027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35.45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18.35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3631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16.4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5000 KW</a:t>
                      </a:r>
                      <a:endParaRPr lang="en-US" sz="1400" dirty="0"/>
                    </a:p>
                  </a:txBody>
                  <a:tcPr/>
                </a:tc>
              </a:tr>
              <a:tr h="32261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5.36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10000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5000 KW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33900" y="287655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Where as Substation 2, 3, and 4 all feature some pending request and 3 and 4 both would have Utilities.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2188" y="2876550"/>
            <a:ext cx="4207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Substation 1 appears to only feature Residential connections with no other request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1733649"/>
              </p:ext>
            </p:extLst>
          </p:nvPr>
        </p:nvGraphicFramePr>
        <p:xfrm>
          <a:off x="228600" y="1047750"/>
          <a:ext cx="85344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1066800"/>
                <a:gridCol w="1066800"/>
                <a:gridCol w="1066800"/>
                <a:gridCol w="1066800"/>
                <a:gridCol w="1066800"/>
                <a:gridCol w="1066800"/>
                <a:gridCol w="1066800"/>
              </a:tblGrid>
              <a:tr h="4994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Substation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Feeder</a:t>
                      </a:r>
                      <a:r>
                        <a:rPr lang="en-US" sz="1400" baseline="0" dirty="0" smtClean="0"/>
                        <a:t>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Residential</a:t>
                      </a:r>
                      <a:r>
                        <a:rPr lang="en-US" sz="1400" baseline="0" dirty="0" smtClean="0"/>
                        <a:t> (Conn)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Commercial (Conn)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Utility (Conn)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Residential</a:t>
                      </a:r>
                      <a:r>
                        <a:rPr lang="en-US" sz="1400" baseline="0" dirty="0" smtClean="0"/>
                        <a:t> (Pend)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Commercial</a:t>
                      </a:r>
                      <a:r>
                        <a:rPr lang="en-US" sz="1400" baseline="0" dirty="0" smtClean="0"/>
                        <a:t> (Pend)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Utility</a:t>
                      </a:r>
                      <a:r>
                        <a:rPr lang="en-US" sz="1400" baseline="0" dirty="0" smtClean="0"/>
                        <a:t> (Pend)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75.01 KW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027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35.45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18.35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3631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16.4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5000 KW</a:t>
                      </a:r>
                      <a:endParaRPr lang="en-US" sz="1400" dirty="0"/>
                    </a:p>
                  </a:txBody>
                  <a:tcPr/>
                </a:tc>
              </a:tr>
              <a:tr h="32261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5.36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10000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5000 KW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76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14432</TotalTime>
  <Words>583</Words>
  <Application>Microsoft Office PowerPoint</Application>
  <PresentationFormat>On-screen Show (16:9)</PresentationFormat>
  <Paragraphs>164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SimSun</vt:lpstr>
      <vt:lpstr>Adobe Gothic Std B</vt:lpstr>
      <vt:lpstr>Arial</vt:lpstr>
      <vt:lpstr>Calibri</vt:lpstr>
      <vt:lpstr>Cambria Math</vt:lpstr>
      <vt:lpstr>Times New Roman</vt:lpstr>
      <vt:lpstr>Office Theme</vt:lpstr>
      <vt:lpstr>PowerPoint Presentation</vt:lpstr>
      <vt:lpstr>Datasets Used</vt:lpstr>
      <vt:lpstr>Distribution Substation Locations</vt:lpstr>
      <vt:lpstr>PV Interconnection Requests Locations</vt:lpstr>
      <vt:lpstr>Charlotte Area</vt:lpstr>
      <vt:lpstr>PV Interconnection Requests Locations</vt:lpstr>
      <vt:lpstr>Area with Smaller Population</vt:lpstr>
      <vt:lpstr>Distance Formula</vt:lpstr>
      <vt:lpstr>Vicinity Approach </vt:lpstr>
      <vt:lpstr>Substation 1</vt:lpstr>
      <vt:lpstr>Vicinity of Substation 1</vt:lpstr>
      <vt:lpstr>Total PV of West </vt:lpstr>
      <vt:lpstr>Substation 1 Feeder 01 </vt:lpstr>
      <vt:lpstr>Remarks/Future Research</vt:lpstr>
    </vt:vector>
  </TitlesOfParts>
  <Company>Clemson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DANS</dc:creator>
  <cp:lastModifiedBy>Morey</cp:lastModifiedBy>
  <cp:revision>208</cp:revision>
  <cp:lastPrinted>2014-07-21T17:14:12Z</cp:lastPrinted>
  <dcterms:created xsi:type="dcterms:W3CDTF">2014-06-09T14:40:13Z</dcterms:created>
  <dcterms:modified xsi:type="dcterms:W3CDTF">2016-03-30T14:56:47Z</dcterms:modified>
</cp:coreProperties>
</file>